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5" r:id="rId6"/>
    <p:sldId id="275" r:id="rId7"/>
    <p:sldId id="276" r:id="rId8"/>
    <p:sldId id="278" r:id="rId9"/>
    <p:sldId id="279" r:id="rId10"/>
    <p:sldId id="280" r:id="rId11"/>
    <p:sldId id="277" r:id="rId12"/>
    <p:sldId id="270" r:id="rId13"/>
    <p:sldId id="281" r:id="rId14"/>
    <p:sldId id="271" r:id="rId15"/>
    <p:sldId id="272" r:id="rId16"/>
    <p:sldId id="273" r:id="rId17"/>
    <p:sldId id="274" r:id="rId18"/>
    <p:sldId id="282" r:id="rId19"/>
    <p:sldId id="261" r:id="rId20"/>
    <p:sldId id="260" r:id="rId21"/>
    <p:sldId id="262" r:id="rId22"/>
    <p:sldId id="263" r:id="rId23"/>
    <p:sldId id="264" r:id="rId24"/>
    <p:sldId id="267" r:id="rId25"/>
    <p:sldId id="266" r:id="rId26"/>
    <p:sldId id="268" r:id="rId27"/>
    <p:sldId id="269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D22228-A326-498A-AF75-0FF777A1D3A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150E13-9313-4C2B-9397-D0AD4219C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2C1A6C3-4691-4910-A95D-F8C2B10390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89F8D9-BCF0-4FAF-8F2E-5CB46C6C9CD5}" type="datetimeFigureOut">
              <a:rPr lang="en-US" smtClean="0"/>
              <a:t>4/4/2017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Uti2niW2B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vXs6MaL0mb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p5RcbPZXUZ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D4sykoUWZ8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a.gov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NQ8LehUWS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Sjia7BsP4B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XqJoCxh7w" TargetMode="External"/><Relationship Id="rId2" Type="http://schemas.openxmlformats.org/officeDocument/2006/relationships/hyperlink" Target="https://www.youtube.com/watch?v=4-08Pyiwx3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KX0GeF9w-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8EHHW-3N5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5 -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Nonrenewable vs. Renewable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3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" y="228600"/>
            <a:ext cx="7620000" cy="1143000"/>
          </a:xfrm>
        </p:spPr>
        <p:txBody>
          <a:bodyPr/>
          <a:lstStyle/>
          <a:p>
            <a:r>
              <a:rPr lang="en-US" dirty="0" smtClean="0"/>
              <a:t>How it’s transported…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210 gas pipeline systems</a:t>
            </a:r>
          </a:p>
          <a:p>
            <a:r>
              <a:rPr lang="en-US" dirty="0" smtClean="0"/>
              <a:t>305,000 miles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7565"/>
            <a:ext cx="25168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</a:t>
            </a:r>
            <a:r>
              <a:rPr lang="en-US" dirty="0" err="1" smtClean="0">
                <a:hlinkClick r:id="rId2"/>
              </a:rPr>
              <a:t>hydrofracking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903423" cy="52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9276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5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History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 1700’s-  first mines.</a:t>
            </a:r>
          </a:p>
          <a:p>
            <a:r>
              <a:rPr lang="en-US" dirty="0" smtClean="0"/>
              <a:t>Provided more heat per pound than wood and at a smaller volume</a:t>
            </a:r>
          </a:p>
          <a:p>
            <a:r>
              <a:rPr lang="en-US" dirty="0" smtClean="0"/>
              <a:t>More portable than wood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0293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90% of coal use is used to generate electricity</a:t>
            </a:r>
          </a:p>
          <a:p>
            <a:r>
              <a:rPr lang="en-US" dirty="0" smtClean="0"/>
              <a:t>Known reserves constitute 26% of world’s supply</a:t>
            </a:r>
          </a:p>
          <a:p>
            <a:r>
              <a:rPr lang="en-US" dirty="0" smtClean="0"/>
              <a:t>Coal is measured in tons, thousand short tons,  and BTUs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30314"/>
            <a:ext cx="6324600" cy="37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6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coal is there?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487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2532512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2014 - 1 billion short tons  was produced.</a:t>
            </a:r>
          </a:p>
          <a:p>
            <a:endParaRPr lang="en-US" dirty="0"/>
          </a:p>
          <a:p>
            <a:r>
              <a:rPr lang="en-US" dirty="0" smtClean="0"/>
              <a:t>The estimated recoverable reserves should last ~256 years!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3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 coal?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4" y="1676400"/>
            <a:ext cx="3728286" cy="26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09" y="1752600"/>
            <a:ext cx="3667125" cy="42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64371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~ 200 feet below surface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8771" y="606446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~ 1000 feet below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come from?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423337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3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1143000"/>
          </a:xfrm>
        </p:spPr>
        <p:txBody>
          <a:bodyPr/>
          <a:lstStyle/>
          <a:p>
            <a:r>
              <a:rPr lang="en-US" dirty="0" smtClean="0"/>
              <a:t>How about this </a:t>
            </a:r>
            <a:r>
              <a:rPr lang="en-US" dirty="0" smtClean="0">
                <a:hlinkClick r:id="rId2"/>
              </a:rPr>
              <a:t>surface mining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620000" cy="300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965" y="5105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CLEARING, BLASTING, DIGGING, VALLEY FILLS, PROCESSING and RECLAMATION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58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Surface Mining Lab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History of Oil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1"/>
            <a:ext cx="28050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75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1859 – first oil well in Titusville, PA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90" y="2357718"/>
            <a:ext cx="3152003" cy="221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1930 – Los Angeles, CA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5" y="4594412"/>
            <a:ext cx="39325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5890" y="5181600"/>
            <a:ext cx="315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1950 the US produced 50% of the world’s oil, dominated the market, and set prices (gas $.19/gal)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1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How has our energy use changed over time?</a:t>
            </a:r>
            <a:endParaRPr lang="en-US" dirty="0"/>
          </a:p>
        </p:txBody>
      </p:sp>
      <p:pic>
        <p:nvPicPr>
          <p:cNvPr id="1028" name="Picture 4" descr="Image result for us energy use over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7924800" cy="38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172200"/>
            <a:ext cx="148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www.eia.gov/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3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– Hubbert’s Peak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581525" cy="33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800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1956 Shell Geophysicist M. King Hubbert predicted that oil production in the US would peak by 1970.  He was the target of ridicule then and still today. Was he right?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87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570663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about???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7696200" cy="44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0637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EROI and Best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7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much oil IS there?  How much is left?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 daily petroleum consumption: </a:t>
            </a:r>
            <a:r>
              <a:rPr lang="en-US" dirty="0"/>
              <a:t>19.1 million barrels/day (source: </a:t>
            </a:r>
            <a:r>
              <a:rPr lang="en-US" dirty="0" smtClean="0">
                <a:hlinkClick r:id="rId2"/>
              </a:rPr>
              <a:t>www.eia.gov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Alaska’s ANWR-  how much is there?</a:t>
            </a:r>
          </a:p>
          <a:p>
            <a:pPr lvl="1"/>
            <a:r>
              <a:rPr lang="en-US" dirty="0" smtClean="0"/>
              <a:t>DOE – 5 billion barrels</a:t>
            </a:r>
          </a:p>
          <a:p>
            <a:pPr lvl="1"/>
            <a:r>
              <a:rPr lang="en-US" dirty="0" smtClean="0"/>
              <a:t>Heritage Foundation – 16 billion barrels</a:t>
            </a:r>
          </a:p>
          <a:p>
            <a:pPr lvl="1"/>
            <a:r>
              <a:rPr lang="en-US" dirty="0" smtClean="0"/>
              <a:t>USGS – 10.4 billion barrels</a:t>
            </a:r>
          </a:p>
          <a:p>
            <a:endParaRPr lang="en-US" dirty="0"/>
          </a:p>
          <a:p>
            <a:r>
              <a:rPr lang="en-US" dirty="0" smtClean="0"/>
              <a:t>Do the math! (</a:t>
            </a:r>
            <a:r>
              <a:rPr lang="en-US" b="1" dirty="0" smtClean="0"/>
              <a:t>Assumption: consumption remains constant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If we go with the USGS estimate – 544 days (1.5 years)</a:t>
            </a:r>
          </a:p>
          <a:p>
            <a:pPr lvl="1"/>
            <a:r>
              <a:rPr lang="en-US" dirty="0" smtClean="0"/>
              <a:t>Heritage – 2.3 years</a:t>
            </a:r>
          </a:p>
          <a:p>
            <a:pPr lvl="1"/>
            <a:r>
              <a:rPr lang="en-US" dirty="0" smtClean="0"/>
              <a:t>DOE - .75 years</a:t>
            </a:r>
          </a:p>
          <a:p>
            <a:endParaRPr lang="en-US" dirty="0"/>
          </a:p>
          <a:p>
            <a:r>
              <a:rPr lang="en-US" dirty="0" smtClean="0"/>
              <a:t>Why don’t we just find more US oil?  Think Best First and EROI!!</a:t>
            </a:r>
          </a:p>
          <a:p>
            <a:pPr lvl="1"/>
            <a:endParaRPr lang="en-US" dirty="0" smtClean="0"/>
          </a:p>
          <a:p>
            <a:pPr marL="7772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World Recoverable Reserves (best guess – and think about the reasons why)…and do the math!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567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6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295400"/>
            <a:ext cx="538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</a:t>
            </a:r>
            <a:r>
              <a:rPr lang="en-US" dirty="0" smtClean="0">
                <a:hlinkClick r:id="rId3"/>
              </a:rPr>
              <a:t>OFFSHORE</a:t>
            </a:r>
            <a:r>
              <a:rPr lang="en-US" dirty="0" smtClean="0"/>
              <a:t> oil?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6532" y="4540711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currently get about 22 million barrels a day</a:t>
            </a:r>
          </a:p>
          <a:p>
            <a:endParaRPr lang="en-US" sz="2400" dirty="0"/>
          </a:p>
          <a:p>
            <a:r>
              <a:rPr lang="en-US" sz="2400" dirty="0" smtClean="0"/>
              <a:t>Again – think Best First and EROI</a:t>
            </a:r>
            <a:endParaRPr lang="en-US" sz="2400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8815"/>
            <a:ext cx="4286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447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 – BIG oil discovery in Gulf of Mexico – 3-15 billion gallons – do the math!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7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oil in </a:t>
            </a:r>
            <a:r>
              <a:rPr lang="en-US" dirty="0" smtClean="0">
                <a:hlinkClick r:id="rId2"/>
              </a:rPr>
              <a:t>shale and tar sands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162300" cy="28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1430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Has to be mined and processed to extract the oil = more expensive!</a:t>
            </a:r>
          </a:p>
          <a:p>
            <a:endParaRPr lang="en-US" sz="2400" dirty="0"/>
          </a:p>
          <a:p>
            <a:r>
              <a:rPr lang="en-US" sz="2400" dirty="0" smtClean="0"/>
              <a:t>Estimates in Green River Formation – 1.2-1.8 TRILLION barrels! (but not all in places we could access)….so say moderate 800 billion barrels (116 years!)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5221941" cy="15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7110"/>
            <a:ext cx="190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62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Keystone Pipeline </a:t>
            </a:r>
            <a:r>
              <a:rPr lang="en-US" dirty="0" smtClean="0"/>
              <a:t>– </a:t>
            </a:r>
            <a:r>
              <a:rPr lang="en-US" dirty="0" smtClean="0">
                <a:hlinkClick r:id="rId3"/>
              </a:rPr>
              <a:t>what’s the issue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4" y="1600200"/>
            <a:ext cx="711113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05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620000" cy="1143000"/>
          </a:xfrm>
        </p:spPr>
        <p:txBody>
          <a:bodyPr/>
          <a:lstStyle/>
          <a:p>
            <a:r>
              <a:rPr lang="en-US" dirty="0" smtClean="0"/>
              <a:t>Types of energy: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224"/>
            <a:ext cx="2743200" cy="5486400"/>
          </a:xfrm>
        </p:spPr>
        <p:txBody>
          <a:bodyPr/>
          <a:lstStyle/>
          <a:p>
            <a:r>
              <a:rPr lang="en-US" dirty="0" smtClean="0"/>
              <a:t>Non-renewable (fossil fuels): coal, oil, natural gas</a:t>
            </a:r>
          </a:p>
          <a:p>
            <a:r>
              <a:rPr lang="en-US" dirty="0" smtClean="0"/>
              <a:t>Alternative: hydro, biomass (wood, biofuel), geothermal, nuclear</a:t>
            </a:r>
          </a:p>
          <a:p>
            <a:r>
              <a:rPr lang="en-US" dirty="0" smtClean="0"/>
              <a:t>Renewable: wind, solar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94" y="990600"/>
            <a:ext cx="5756564" cy="511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EROI</a:t>
            </a:r>
          </a:p>
          <a:p>
            <a:r>
              <a:rPr lang="en-US" sz="2400" dirty="0" smtClean="0"/>
              <a:t>Best First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 of thermodynamics (energy goes from usable form to less usable form)</a:t>
            </a:r>
          </a:p>
          <a:p>
            <a:pPr lvl="1"/>
            <a:r>
              <a:rPr lang="en-US" sz="2400" dirty="0" smtClean="0"/>
              <a:t>Efficiency</a:t>
            </a:r>
          </a:p>
          <a:p>
            <a:pPr lvl="2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law – how much energy do you get regardless of quality</a:t>
            </a:r>
          </a:p>
          <a:p>
            <a:pPr lvl="2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law – how well-matched the energy use is with quality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6457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077200" cy="1143000"/>
          </a:xfrm>
        </p:spPr>
        <p:txBody>
          <a:bodyPr/>
          <a:lstStyle/>
          <a:p>
            <a:r>
              <a:rPr lang="en-US" dirty="0" smtClean="0"/>
              <a:t>Fossil Fuels – oil, coal, natural gas</a:t>
            </a:r>
            <a:br>
              <a:rPr lang="en-US" dirty="0" smtClean="0"/>
            </a:br>
            <a:r>
              <a:rPr lang="en-US" dirty="0" smtClean="0"/>
              <a:t>How were they formed?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581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24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Natural gas</a:t>
            </a:r>
            <a:r>
              <a:rPr lang="en-US" dirty="0" smtClean="0"/>
              <a:t> -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Chinese in 500 BC</a:t>
            </a:r>
          </a:p>
          <a:p>
            <a:r>
              <a:rPr lang="en-US" dirty="0" smtClean="0"/>
              <a:t>Manufacturing process brought to US in 1816.</a:t>
            </a:r>
          </a:p>
          <a:p>
            <a:r>
              <a:rPr lang="en-US" dirty="0" smtClean="0"/>
              <a:t>1821 – first gas well near Lake Erie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11685"/>
            <a:ext cx="5600700" cy="381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3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do we get it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905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7526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familiar?  Just like drilling for oil…..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74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r>
              <a:rPr lang="en-US" sz="3600" dirty="0" smtClean="0"/>
              <a:t>Where is it found and what is it used for?</a:t>
            </a:r>
            <a:endParaRPr lang="en-US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9986"/>
            <a:ext cx="477396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381500" cy="28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371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Tcf</a:t>
            </a:r>
            <a:r>
              <a:rPr lang="en-US" sz="2400" dirty="0" smtClean="0"/>
              <a:t> = trillion cubic feet</a:t>
            </a:r>
          </a:p>
          <a:p>
            <a:endParaRPr lang="en-US" sz="2400" dirty="0"/>
          </a:p>
          <a:p>
            <a:r>
              <a:rPr lang="en-US" sz="2400" dirty="0" smtClean="0"/>
              <a:t>We use about 27.31 </a:t>
            </a:r>
            <a:r>
              <a:rPr lang="en-US" sz="2400" dirty="0" err="1" smtClean="0"/>
              <a:t>tcf</a:t>
            </a:r>
            <a:r>
              <a:rPr lang="en-US" sz="2400" dirty="0" smtClean="0"/>
              <a:t> per year.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28081"/>
              </p:ext>
            </p:extLst>
          </p:nvPr>
        </p:nvGraphicFramePr>
        <p:xfrm>
          <a:off x="152400" y="4412225"/>
          <a:ext cx="3962400" cy="218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456"/>
                <a:gridCol w="1109472"/>
                <a:gridCol w="1109472"/>
              </a:tblGrid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End Use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Amount (</a:t>
                      </a:r>
                      <a:r>
                        <a:rPr lang="en-US" sz="1100" dirty="0" err="1" smtClean="0"/>
                        <a:t>Tcf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Share of total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Electricity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9.67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35%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Industrial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7.53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28%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Residential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17%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Commercial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12%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Plant Fuel Consumption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15.59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2%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Pipeline and distribution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0.67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2%</a:t>
                      </a:r>
                      <a:endParaRPr lang="en-US" sz="1100" dirty="0"/>
                    </a:p>
                  </a:txBody>
                  <a:tcPr/>
                </a:tc>
              </a:tr>
              <a:tr h="2735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Vehicle Fuel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0.1%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9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left?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799"/>
            <a:ext cx="4648200" cy="349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47801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 Energy Information Administration estimated that there was ~2,474 </a:t>
            </a:r>
            <a:r>
              <a:rPr lang="en-US" sz="2800" dirty="0" err="1" smtClean="0"/>
              <a:t>Tcf</a:t>
            </a:r>
            <a:r>
              <a:rPr lang="en-US" sz="2800" dirty="0" smtClean="0"/>
              <a:t> of natural gas in the US. Do the math!  If consumption stays the same ~ 93 years.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385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4636</TotalTime>
  <Words>703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Unit 5 - Energy</vt:lpstr>
      <vt:lpstr>How has our energy use changed over time?</vt:lpstr>
      <vt:lpstr>Types of energy:</vt:lpstr>
      <vt:lpstr>Review: </vt:lpstr>
      <vt:lpstr>Fossil Fuels – oil, coal, natural gas How were they formed?</vt:lpstr>
      <vt:lpstr>Natural gas - methane</vt:lpstr>
      <vt:lpstr>How do we get it?</vt:lpstr>
      <vt:lpstr>Where is it found and what is it used for?</vt:lpstr>
      <vt:lpstr>How much is left?</vt:lpstr>
      <vt:lpstr>How it’s transported…</vt:lpstr>
      <vt:lpstr>But what about hydrofracking?</vt:lpstr>
      <vt:lpstr>History of Coal</vt:lpstr>
      <vt:lpstr>Facts…</vt:lpstr>
      <vt:lpstr>How much coal is there?</vt:lpstr>
      <vt:lpstr>How do we get the coal?</vt:lpstr>
      <vt:lpstr>Where does it come from?</vt:lpstr>
      <vt:lpstr>How about this surface mining?</vt:lpstr>
      <vt:lpstr>Surface Mining Lab</vt:lpstr>
      <vt:lpstr>History of Oil</vt:lpstr>
      <vt:lpstr>Oil – Hubbert’s Peak</vt:lpstr>
      <vt:lpstr>PowerPoint Presentation</vt:lpstr>
      <vt:lpstr>But what about???</vt:lpstr>
      <vt:lpstr>So how much oil IS there?  How much is left?</vt:lpstr>
      <vt:lpstr>World Recoverable Reserves (best guess – and think about the reasons why)…and do the math!</vt:lpstr>
      <vt:lpstr>But what about OFFSHORE oil?</vt:lpstr>
      <vt:lpstr>What about oil in shale and tar sands?</vt:lpstr>
      <vt:lpstr>Keystone Pipeline – what’s the issue?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5 - Energy</dc:title>
  <dc:creator>Fischer, Sandy</dc:creator>
  <cp:lastModifiedBy>Fischer, Sandy</cp:lastModifiedBy>
  <cp:revision>29</cp:revision>
  <cp:lastPrinted>2017-03-29T13:16:47Z</cp:lastPrinted>
  <dcterms:created xsi:type="dcterms:W3CDTF">2017-03-27T14:41:07Z</dcterms:created>
  <dcterms:modified xsi:type="dcterms:W3CDTF">2017-04-04T20:15:46Z</dcterms:modified>
</cp:coreProperties>
</file>